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6/8/21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6/8/21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6/8/21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6/8/21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6/8/21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6/8/21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6/8/21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6/8/21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6/8/21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6FE90D-D4C8-F842-80E4-314F513D2CFC}"/>
              </a:ext>
            </a:extLst>
          </p:cNvPr>
          <p:cNvSpPr>
            <a:spLocks noGrp="1"/>
          </p:cNvSpPr>
          <p:nvPr>
            <p:ph type="ctrTitle"/>
          </p:nvPr>
        </p:nvSpPr>
        <p:spPr/>
        <p:txBody>
          <a:bodyPr/>
          <a:lstStyle/>
          <a:p>
            <a:r>
              <a:rPr lang="en-GB" dirty="0"/>
              <a:t>Great Britain</a:t>
            </a:r>
            <a:endParaRPr lang="ru-RU" dirty="0"/>
          </a:p>
        </p:txBody>
      </p:sp>
      <p:sp>
        <p:nvSpPr>
          <p:cNvPr id="3" name="Подзаголовок 2">
            <a:extLst>
              <a:ext uri="{FF2B5EF4-FFF2-40B4-BE49-F238E27FC236}">
                <a16:creationId xmlns:a16="http://schemas.microsoft.com/office/drawing/2014/main" id="{D261D79F-A8FD-E647-9D4C-C8AE7A0F59F5}"/>
              </a:ext>
            </a:extLst>
          </p:cNvPr>
          <p:cNvSpPr>
            <a:spLocks noGrp="1"/>
          </p:cNvSpPr>
          <p:nvPr>
            <p:ph type="subTitle" idx="1"/>
          </p:nvPr>
        </p:nvSpPr>
        <p:spPr>
          <a:xfrm>
            <a:off x="6586981" y="4646340"/>
            <a:ext cx="4892580" cy="1022196"/>
          </a:xfrm>
        </p:spPr>
        <p:txBody>
          <a:bodyPr>
            <a:normAutofit fontScale="92500" lnSpcReduction="20000"/>
          </a:bodyPr>
          <a:lstStyle/>
          <a:p>
            <a:r>
              <a:rPr lang="en-GB" dirty="0"/>
              <a:t>English teacher: Natalie Ivanova </a:t>
            </a:r>
          </a:p>
          <a:p>
            <a:r>
              <a:rPr lang="en-GB" dirty="0"/>
              <a:t>School 2070</a:t>
            </a:r>
          </a:p>
          <a:p>
            <a:r>
              <a:rPr lang="en-GB" dirty="0"/>
              <a:t>Moscow</a:t>
            </a:r>
          </a:p>
        </p:txBody>
      </p:sp>
    </p:spTree>
    <p:extLst>
      <p:ext uri="{BB962C8B-B14F-4D97-AF65-F5344CB8AC3E}">
        <p14:creationId xmlns:p14="http://schemas.microsoft.com/office/powerpoint/2010/main" val="1791708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D16FC8-F193-524B-AA78-81CAEB24F847}"/>
              </a:ext>
            </a:extLst>
          </p:cNvPr>
          <p:cNvSpPr>
            <a:spLocks noGrp="1"/>
          </p:cNvSpPr>
          <p:nvPr>
            <p:ph type="title"/>
          </p:nvPr>
        </p:nvSpPr>
        <p:spPr/>
        <p:txBody>
          <a:bodyPr/>
          <a:lstStyle/>
          <a:p>
            <a:r>
              <a:rPr lang="en-GB" b="0" i="1" u="none" strike="noStrike" dirty="0">
                <a:solidFill>
                  <a:srgbClr val="202122"/>
                </a:solidFill>
                <a:effectLst/>
              </a:rPr>
              <a:t>The United Kingdom of Great Britain and Northern Ireland</a:t>
            </a:r>
            <a:endParaRPr lang="ru-RU" dirty="0"/>
          </a:p>
        </p:txBody>
      </p:sp>
      <p:pic>
        <p:nvPicPr>
          <p:cNvPr id="6" name="Объект 5">
            <a:extLst>
              <a:ext uri="{FF2B5EF4-FFF2-40B4-BE49-F238E27FC236}">
                <a16:creationId xmlns:a16="http://schemas.microsoft.com/office/drawing/2014/main" id="{E7CFE727-F747-7346-BFA3-619A8BDA4BC4}"/>
              </a:ext>
            </a:extLst>
          </p:cNvPr>
          <p:cNvPicPr>
            <a:picLocks noGrp="1" noChangeAspect="1"/>
          </p:cNvPicPr>
          <p:nvPr>
            <p:ph idx="1"/>
          </p:nvPr>
        </p:nvPicPr>
        <p:blipFill>
          <a:blip r:embed="rId2"/>
          <a:stretch>
            <a:fillRect/>
          </a:stretch>
        </p:blipFill>
        <p:spPr>
          <a:xfrm>
            <a:off x="8157525" y="1589315"/>
            <a:ext cx="3272475" cy="5268685"/>
          </a:xfrm>
          <a:prstGeom prst="rect">
            <a:avLst/>
          </a:prstGeom>
        </p:spPr>
      </p:pic>
      <p:sp>
        <p:nvSpPr>
          <p:cNvPr id="8" name="TextBox 7">
            <a:extLst>
              <a:ext uri="{FF2B5EF4-FFF2-40B4-BE49-F238E27FC236}">
                <a16:creationId xmlns:a16="http://schemas.microsoft.com/office/drawing/2014/main" id="{D7E40AB7-3159-AC48-8C68-ED5771819AF9}"/>
              </a:ext>
            </a:extLst>
          </p:cNvPr>
          <p:cNvSpPr txBox="1"/>
          <p:nvPr/>
        </p:nvSpPr>
        <p:spPr>
          <a:xfrm>
            <a:off x="983379" y="3129855"/>
            <a:ext cx="6102194" cy="1938992"/>
          </a:xfrm>
          <a:prstGeom prst="rect">
            <a:avLst/>
          </a:prstGeom>
          <a:noFill/>
        </p:spPr>
        <p:txBody>
          <a:bodyPr wrap="square">
            <a:spAutoFit/>
          </a:bodyPr>
          <a:lstStyle/>
          <a:p>
            <a:r>
              <a:rPr lang="en-GB" sz="3000" dirty="0"/>
              <a:t>The United Kingdom of Great Britain was formed in 1707 as a result of the political unification of the kingdoms of Scotland and England</a:t>
            </a:r>
            <a:r>
              <a:rPr lang="ru-RU" sz="3000" dirty="0"/>
              <a:t>.</a:t>
            </a:r>
          </a:p>
        </p:txBody>
      </p:sp>
    </p:spTree>
    <p:extLst>
      <p:ext uri="{BB962C8B-B14F-4D97-AF65-F5344CB8AC3E}">
        <p14:creationId xmlns:p14="http://schemas.microsoft.com/office/powerpoint/2010/main" val="698005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DFFDE04-96BC-1D46-8C68-3B1D97B65F3B}"/>
              </a:ext>
            </a:extLst>
          </p:cNvPr>
          <p:cNvSpPr>
            <a:spLocks noGrp="1"/>
          </p:cNvSpPr>
          <p:nvPr>
            <p:ph idx="1"/>
          </p:nvPr>
        </p:nvSpPr>
        <p:spPr>
          <a:xfrm>
            <a:off x="1371600" y="526585"/>
            <a:ext cx="5876693" cy="5340815"/>
          </a:xfrm>
        </p:spPr>
        <p:txBody>
          <a:bodyPr>
            <a:normAutofit/>
          </a:bodyPr>
          <a:lstStyle/>
          <a:p>
            <a:r>
              <a:rPr lang="en-GB" sz="3200" dirty="0"/>
              <a:t>State flag of Great Britain</a:t>
            </a:r>
            <a:r>
              <a:rPr lang="ru-RU" sz="3200" dirty="0"/>
              <a:t> </a:t>
            </a:r>
            <a:r>
              <a:rPr lang="en-GB" sz="3200" dirty="0"/>
              <a:t>is Union Jack:</a:t>
            </a:r>
            <a:endParaRPr lang="ru-RU" sz="3200" dirty="0"/>
          </a:p>
          <a:p>
            <a:r>
              <a:rPr lang="en-GB" sz="3200" dirty="0"/>
              <a:t>The total area of ​​Great Britain is 244,017 square</a:t>
            </a:r>
            <a:r>
              <a:rPr lang="ru-RU" sz="3200" dirty="0"/>
              <a:t> </a:t>
            </a:r>
            <a:r>
              <a:rPr lang="en-GB" sz="3200" dirty="0"/>
              <a:t>kilometres.</a:t>
            </a:r>
            <a:endParaRPr lang="ru-RU" sz="3200" dirty="0"/>
          </a:p>
          <a:p>
            <a:r>
              <a:rPr lang="en-GB" sz="3200" dirty="0"/>
              <a:t>London is the capital of Great Britain.</a:t>
            </a:r>
          </a:p>
          <a:p>
            <a:r>
              <a:rPr lang="en-GB" sz="3200" dirty="0"/>
              <a:t>The form of government is a constitutional monarchy.</a:t>
            </a:r>
            <a:endParaRPr lang="ru-RU" sz="3200" dirty="0"/>
          </a:p>
          <a:p>
            <a:r>
              <a:rPr lang="en-GB" sz="3200" dirty="0"/>
              <a:t>The UK has a population of 62 million people.</a:t>
            </a:r>
            <a:endParaRPr lang="ru-RU" sz="3200" dirty="0"/>
          </a:p>
        </p:txBody>
      </p:sp>
      <p:pic>
        <p:nvPicPr>
          <p:cNvPr id="6" name="Рисунок 5">
            <a:extLst>
              <a:ext uri="{FF2B5EF4-FFF2-40B4-BE49-F238E27FC236}">
                <a16:creationId xmlns:a16="http://schemas.microsoft.com/office/drawing/2014/main" id="{09D9AEF2-B857-8D45-8246-5A743AF62E2F}"/>
              </a:ext>
            </a:extLst>
          </p:cNvPr>
          <p:cNvPicPr>
            <a:picLocks noChangeAspect="1"/>
          </p:cNvPicPr>
          <p:nvPr/>
        </p:nvPicPr>
        <p:blipFill>
          <a:blip r:embed="rId2"/>
          <a:stretch>
            <a:fillRect/>
          </a:stretch>
        </p:blipFill>
        <p:spPr>
          <a:xfrm>
            <a:off x="7602653" y="487442"/>
            <a:ext cx="4348192" cy="2709550"/>
          </a:xfrm>
          <a:prstGeom prst="rect">
            <a:avLst/>
          </a:prstGeom>
        </p:spPr>
      </p:pic>
      <p:pic>
        <p:nvPicPr>
          <p:cNvPr id="9" name="Рисунок 8">
            <a:extLst>
              <a:ext uri="{FF2B5EF4-FFF2-40B4-BE49-F238E27FC236}">
                <a16:creationId xmlns:a16="http://schemas.microsoft.com/office/drawing/2014/main" id="{F61D0A89-B0CF-6440-BB9B-A63970ED6708}"/>
              </a:ext>
            </a:extLst>
          </p:cNvPr>
          <p:cNvPicPr>
            <a:picLocks noChangeAspect="1"/>
          </p:cNvPicPr>
          <p:nvPr/>
        </p:nvPicPr>
        <p:blipFill>
          <a:blip r:embed="rId3"/>
          <a:stretch>
            <a:fillRect/>
          </a:stretch>
        </p:blipFill>
        <p:spPr>
          <a:xfrm>
            <a:off x="7402322" y="3661009"/>
            <a:ext cx="4548523" cy="2709550"/>
          </a:xfrm>
          <a:prstGeom prst="rect">
            <a:avLst/>
          </a:prstGeom>
        </p:spPr>
      </p:pic>
    </p:spTree>
    <p:extLst>
      <p:ext uri="{BB962C8B-B14F-4D97-AF65-F5344CB8AC3E}">
        <p14:creationId xmlns:p14="http://schemas.microsoft.com/office/powerpoint/2010/main" val="230570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D0F737-5DB0-CE44-8D54-26C29101A317}"/>
              </a:ext>
            </a:extLst>
          </p:cNvPr>
          <p:cNvSpPr>
            <a:spLocks noGrp="1"/>
          </p:cNvSpPr>
          <p:nvPr>
            <p:ph type="title"/>
          </p:nvPr>
        </p:nvSpPr>
        <p:spPr/>
        <p:txBody>
          <a:bodyPr/>
          <a:lstStyle/>
          <a:p>
            <a:r>
              <a:rPr lang="en-GB" dirty="0"/>
              <a:t>Sights</a:t>
            </a:r>
            <a:endParaRPr lang="ru-RU" dirty="0"/>
          </a:p>
        </p:txBody>
      </p:sp>
      <p:pic>
        <p:nvPicPr>
          <p:cNvPr id="6" name="Объект 5">
            <a:extLst>
              <a:ext uri="{FF2B5EF4-FFF2-40B4-BE49-F238E27FC236}">
                <a16:creationId xmlns:a16="http://schemas.microsoft.com/office/drawing/2014/main" id="{5359A609-3643-A949-B754-6898AF6077BC}"/>
              </a:ext>
            </a:extLst>
          </p:cNvPr>
          <p:cNvPicPr>
            <a:picLocks noGrp="1" noChangeAspect="1"/>
          </p:cNvPicPr>
          <p:nvPr>
            <p:ph idx="1"/>
          </p:nvPr>
        </p:nvPicPr>
        <p:blipFill>
          <a:blip r:embed="rId2"/>
          <a:stretch>
            <a:fillRect/>
          </a:stretch>
        </p:blipFill>
        <p:spPr>
          <a:xfrm>
            <a:off x="2830512" y="1428750"/>
            <a:ext cx="7989888" cy="4793933"/>
          </a:xfrm>
          <a:prstGeom prst="rect">
            <a:avLst/>
          </a:prstGeom>
        </p:spPr>
      </p:pic>
    </p:spTree>
    <p:extLst>
      <p:ext uri="{BB962C8B-B14F-4D97-AF65-F5344CB8AC3E}">
        <p14:creationId xmlns:p14="http://schemas.microsoft.com/office/powerpoint/2010/main" val="192146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461ED6-2649-E149-A737-0E570F19F14A}"/>
              </a:ext>
            </a:extLst>
          </p:cNvPr>
          <p:cNvSpPr>
            <a:spLocks noGrp="1"/>
          </p:cNvSpPr>
          <p:nvPr>
            <p:ph type="title"/>
          </p:nvPr>
        </p:nvSpPr>
        <p:spPr>
          <a:xfrm>
            <a:off x="6648693" y="650488"/>
            <a:ext cx="3978613" cy="836341"/>
          </a:xfrm>
        </p:spPr>
        <p:txBody>
          <a:bodyPr/>
          <a:lstStyle/>
          <a:p>
            <a:r>
              <a:rPr lang="en-GB" dirty="0"/>
              <a:t>The London eye</a:t>
            </a:r>
            <a:endParaRPr lang="ru-RU" dirty="0"/>
          </a:p>
        </p:txBody>
      </p:sp>
      <p:sp>
        <p:nvSpPr>
          <p:cNvPr id="8" name="Объект 7">
            <a:extLst>
              <a:ext uri="{FF2B5EF4-FFF2-40B4-BE49-F238E27FC236}">
                <a16:creationId xmlns:a16="http://schemas.microsoft.com/office/drawing/2014/main" id="{AF60F501-EC33-4F4F-BE95-15E345DA08E9}"/>
              </a:ext>
            </a:extLst>
          </p:cNvPr>
          <p:cNvSpPr>
            <a:spLocks noGrp="1"/>
          </p:cNvSpPr>
          <p:nvPr>
            <p:ph idx="1"/>
          </p:nvPr>
        </p:nvSpPr>
        <p:spPr>
          <a:xfrm>
            <a:off x="6690732" y="1827561"/>
            <a:ext cx="4777678" cy="4646341"/>
          </a:xfrm>
        </p:spPr>
        <p:txBody>
          <a:bodyPr>
            <a:noAutofit/>
          </a:bodyPr>
          <a:lstStyle/>
          <a:p>
            <a:r>
              <a:rPr lang="en-GB" sz="2400" dirty="0"/>
              <a:t>The height is 135 meters.</a:t>
            </a:r>
            <a:endParaRPr lang="ru-RU" sz="2400" dirty="0"/>
          </a:p>
          <a:p>
            <a:r>
              <a:rPr lang="en-GB" sz="2400" dirty="0"/>
              <a:t>The movement speed is relatively low, so it takes about half an hour to complete a full circle.</a:t>
            </a:r>
            <a:endParaRPr lang="ru-RU" sz="2400" dirty="0"/>
          </a:p>
          <a:p>
            <a:r>
              <a:rPr lang="en-GB" sz="2400" dirty="0"/>
              <a:t>From a height you can see all the districts of London, the London eye itself is also visible from almost everywhere.</a:t>
            </a:r>
            <a:endParaRPr lang="ru-RU" sz="2400" dirty="0"/>
          </a:p>
          <a:p>
            <a:r>
              <a:rPr lang="en-GB" sz="2400" dirty="0"/>
              <a:t>The cabins are spacious enough to accommodate 25 people.</a:t>
            </a:r>
            <a:endParaRPr lang="ru-RU" sz="2400" dirty="0"/>
          </a:p>
        </p:txBody>
      </p:sp>
      <p:pic>
        <p:nvPicPr>
          <p:cNvPr id="11" name="Рисунок 10">
            <a:extLst>
              <a:ext uri="{FF2B5EF4-FFF2-40B4-BE49-F238E27FC236}">
                <a16:creationId xmlns:a16="http://schemas.microsoft.com/office/drawing/2014/main" id="{3476F599-7D6D-9D4F-BC84-DCE717216437}"/>
              </a:ext>
            </a:extLst>
          </p:cNvPr>
          <p:cNvPicPr>
            <a:picLocks noChangeAspect="1"/>
          </p:cNvPicPr>
          <p:nvPr/>
        </p:nvPicPr>
        <p:blipFill>
          <a:blip r:embed="rId2"/>
          <a:stretch>
            <a:fillRect/>
          </a:stretch>
        </p:blipFill>
        <p:spPr>
          <a:xfrm>
            <a:off x="995644" y="254000"/>
            <a:ext cx="5461000" cy="3175000"/>
          </a:xfrm>
          <a:prstGeom prst="rect">
            <a:avLst/>
          </a:prstGeom>
        </p:spPr>
      </p:pic>
      <p:pic>
        <p:nvPicPr>
          <p:cNvPr id="14" name="Рисунок 13">
            <a:extLst>
              <a:ext uri="{FF2B5EF4-FFF2-40B4-BE49-F238E27FC236}">
                <a16:creationId xmlns:a16="http://schemas.microsoft.com/office/drawing/2014/main" id="{CFCC14FF-0AAE-9041-AF21-042CABAA05E7}"/>
              </a:ext>
            </a:extLst>
          </p:cNvPr>
          <p:cNvPicPr>
            <a:picLocks noChangeAspect="1"/>
          </p:cNvPicPr>
          <p:nvPr/>
        </p:nvPicPr>
        <p:blipFill>
          <a:blip r:embed="rId3"/>
          <a:stretch>
            <a:fillRect/>
          </a:stretch>
        </p:blipFill>
        <p:spPr>
          <a:xfrm>
            <a:off x="1339446" y="3528122"/>
            <a:ext cx="4756554" cy="3175000"/>
          </a:xfrm>
          <a:prstGeom prst="rect">
            <a:avLst/>
          </a:prstGeom>
        </p:spPr>
      </p:pic>
    </p:spTree>
    <p:extLst>
      <p:ext uri="{BB962C8B-B14F-4D97-AF65-F5344CB8AC3E}">
        <p14:creationId xmlns:p14="http://schemas.microsoft.com/office/powerpoint/2010/main" val="3343461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176BD1-E33B-5E44-B7DC-54AC9BC40505}"/>
              </a:ext>
            </a:extLst>
          </p:cNvPr>
          <p:cNvSpPr>
            <a:spLocks noGrp="1"/>
          </p:cNvSpPr>
          <p:nvPr>
            <p:ph type="title"/>
          </p:nvPr>
        </p:nvSpPr>
        <p:spPr/>
        <p:txBody>
          <a:bodyPr/>
          <a:lstStyle/>
          <a:p>
            <a:r>
              <a:rPr lang="en-GB"/>
              <a:t>Stonehenge</a:t>
            </a:r>
            <a:endParaRPr lang="ru-RU"/>
          </a:p>
        </p:txBody>
      </p:sp>
      <p:sp>
        <p:nvSpPr>
          <p:cNvPr id="3" name="Объект 2">
            <a:extLst>
              <a:ext uri="{FF2B5EF4-FFF2-40B4-BE49-F238E27FC236}">
                <a16:creationId xmlns:a16="http://schemas.microsoft.com/office/drawing/2014/main" id="{1424B9AE-0BE2-2E42-AF11-78C0B2B3C265}"/>
              </a:ext>
            </a:extLst>
          </p:cNvPr>
          <p:cNvSpPr>
            <a:spLocks noGrp="1"/>
          </p:cNvSpPr>
          <p:nvPr>
            <p:ph idx="1"/>
          </p:nvPr>
        </p:nvSpPr>
        <p:spPr>
          <a:xfrm>
            <a:off x="1371600" y="1734633"/>
            <a:ext cx="4947424" cy="4708293"/>
          </a:xfrm>
        </p:spPr>
        <p:txBody>
          <a:bodyPr>
            <a:normAutofit/>
          </a:bodyPr>
          <a:lstStyle/>
          <a:p>
            <a:pPr marL="0" indent="0">
              <a:buNone/>
            </a:pPr>
            <a:r>
              <a:rPr lang="en-GB" sz="2900" dirty="0"/>
              <a:t>This is a grand pile of stone megaliths weighing up to 45 tons.</a:t>
            </a:r>
            <a:r>
              <a:rPr lang="ru-RU" sz="2900" dirty="0"/>
              <a:t> </a:t>
            </a:r>
            <a:r>
              <a:rPr lang="en-GB" sz="2900" dirty="0"/>
              <a:t>Scientists do not have a consensus on the purpose of this structure, there are only assumptions.</a:t>
            </a:r>
            <a:r>
              <a:rPr lang="ru-RU" sz="2900" dirty="0"/>
              <a:t> </a:t>
            </a:r>
            <a:r>
              <a:rPr lang="en-GB" sz="2900" dirty="0"/>
              <a:t>The monument also belongs to the UNESCO World Heritage List.  It is located 130 km from the capital.</a:t>
            </a:r>
            <a:endParaRPr lang="ru-RU" sz="2900" dirty="0"/>
          </a:p>
        </p:txBody>
      </p:sp>
      <p:pic>
        <p:nvPicPr>
          <p:cNvPr id="6" name="Рисунок 5">
            <a:extLst>
              <a:ext uri="{FF2B5EF4-FFF2-40B4-BE49-F238E27FC236}">
                <a16:creationId xmlns:a16="http://schemas.microsoft.com/office/drawing/2014/main" id="{89C2D4BC-3E28-FD44-A179-6FDF9C5484F9}"/>
              </a:ext>
            </a:extLst>
          </p:cNvPr>
          <p:cNvPicPr>
            <a:picLocks noChangeAspect="1"/>
          </p:cNvPicPr>
          <p:nvPr/>
        </p:nvPicPr>
        <p:blipFill>
          <a:blip r:embed="rId2"/>
          <a:stretch>
            <a:fillRect/>
          </a:stretch>
        </p:blipFill>
        <p:spPr>
          <a:xfrm>
            <a:off x="6704361" y="272656"/>
            <a:ext cx="5029200" cy="2923953"/>
          </a:xfrm>
          <a:prstGeom prst="rect">
            <a:avLst/>
          </a:prstGeom>
        </p:spPr>
      </p:pic>
      <p:pic>
        <p:nvPicPr>
          <p:cNvPr id="9" name="Рисунок 8">
            <a:extLst>
              <a:ext uri="{FF2B5EF4-FFF2-40B4-BE49-F238E27FC236}">
                <a16:creationId xmlns:a16="http://schemas.microsoft.com/office/drawing/2014/main" id="{4D80EF40-A94E-184B-A3C0-33776FAE0555}"/>
              </a:ext>
            </a:extLst>
          </p:cNvPr>
          <p:cNvPicPr>
            <a:picLocks noChangeAspect="1"/>
          </p:cNvPicPr>
          <p:nvPr/>
        </p:nvPicPr>
        <p:blipFill>
          <a:blip r:embed="rId3"/>
          <a:stretch>
            <a:fillRect/>
          </a:stretch>
        </p:blipFill>
        <p:spPr>
          <a:xfrm>
            <a:off x="6745249" y="3292136"/>
            <a:ext cx="4947424" cy="3293208"/>
          </a:xfrm>
          <a:prstGeom prst="rect">
            <a:avLst/>
          </a:prstGeom>
        </p:spPr>
      </p:pic>
    </p:spTree>
    <p:extLst>
      <p:ext uri="{BB962C8B-B14F-4D97-AF65-F5344CB8AC3E}">
        <p14:creationId xmlns:p14="http://schemas.microsoft.com/office/powerpoint/2010/main" val="992918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9EBA01-0FBB-5244-94CE-418617187C2A}"/>
              </a:ext>
            </a:extLst>
          </p:cNvPr>
          <p:cNvSpPr>
            <a:spLocks noGrp="1"/>
          </p:cNvSpPr>
          <p:nvPr>
            <p:ph type="title"/>
          </p:nvPr>
        </p:nvSpPr>
        <p:spPr>
          <a:xfrm>
            <a:off x="1371600" y="578289"/>
            <a:ext cx="9601200" cy="1485900"/>
          </a:xfrm>
        </p:spPr>
        <p:txBody>
          <a:bodyPr/>
          <a:lstStyle/>
          <a:p>
            <a:r>
              <a:rPr lang="en-GB"/>
              <a:t>Big Ben</a:t>
            </a:r>
            <a:endParaRPr lang="ru-RU"/>
          </a:p>
        </p:txBody>
      </p:sp>
      <p:sp>
        <p:nvSpPr>
          <p:cNvPr id="3" name="Объект 2">
            <a:extLst>
              <a:ext uri="{FF2B5EF4-FFF2-40B4-BE49-F238E27FC236}">
                <a16:creationId xmlns:a16="http://schemas.microsoft.com/office/drawing/2014/main" id="{83893A9E-C780-9F4B-89E8-8721F1FA7311}"/>
              </a:ext>
            </a:extLst>
          </p:cNvPr>
          <p:cNvSpPr>
            <a:spLocks noGrp="1"/>
          </p:cNvSpPr>
          <p:nvPr>
            <p:ph idx="1"/>
          </p:nvPr>
        </p:nvSpPr>
        <p:spPr>
          <a:xfrm>
            <a:off x="1371600" y="1428750"/>
            <a:ext cx="9601200" cy="2400301"/>
          </a:xfrm>
        </p:spPr>
        <p:txBody>
          <a:bodyPr>
            <a:normAutofit/>
          </a:bodyPr>
          <a:lstStyle/>
          <a:p>
            <a:pPr marL="0" indent="0">
              <a:buNone/>
            </a:pPr>
            <a:r>
              <a:rPr lang="en-GB" sz="2500" dirty="0"/>
              <a:t>Big Ben is a symbol of London and the whole of Great Britain. A lot of people believe that only the clock and the clock tower are called so, but in fact this is the name of the largest bell of Westminster Palace, which beats the time.  The diameter of this bell is 7 metres.</a:t>
            </a:r>
            <a:endParaRPr lang="ru-RU" sz="2500" dirty="0"/>
          </a:p>
        </p:txBody>
      </p:sp>
      <p:sp>
        <p:nvSpPr>
          <p:cNvPr id="5" name="TextBox 4">
            <a:extLst>
              <a:ext uri="{FF2B5EF4-FFF2-40B4-BE49-F238E27FC236}">
                <a16:creationId xmlns:a16="http://schemas.microsoft.com/office/drawing/2014/main" id="{531B8818-6602-5A40-AEB4-4CF76290486C}"/>
              </a:ext>
            </a:extLst>
          </p:cNvPr>
          <p:cNvSpPr txBox="1"/>
          <p:nvPr/>
        </p:nvSpPr>
        <p:spPr>
          <a:xfrm>
            <a:off x="3051098" y="2699628"/>
            <a:ext cx="6102194" cy="923330"/>
          </a:xfrm>
          <a:prstGeom prst="rect">
            <a:avLst/>
          </a:prstGeom>
          <a:noFill/>
        </p:spPr>
        <p:txBody>
          <a:bodyPr wrap="square">
            <a:spAutoFit/>
          </a:bodyPr>
          <a:lstStyle/>
          <a:p>
            <a:endParaRPr lang="ru-RU" dirty="0"/>
          </a:p>
        </p:txBody>
      </p:sp>
      <p:pic>
        <p:nvPicPr>
          <p:cNvPr id="8" name="Рисунок 7">
            <a:extLst>
              <a:ext uri="{FF2B5EF4-FFF2-40B4-BE49-F238E27FC236}">
                <a16:creationId xmlns:a16="http://schemas.microsoft.com/office/drawing/2014/main" id="{9977D84F-7983-E24C-8C98-E893C76082F1}"/>
              </a:ext>
            </a:extLst>
          </p:cNvPr>
          <p:cNvPicPr>
            <a:picLocks noChangeAspect="1"/>
          </p:cNvPicPr>
          <p:nvPr/>
        </p:nvPicPr>
        <p:blipFill>
          <a:blip r:embed="rId2"/>
          <a:stretch>
            <a:fillRect/>
          </a:stretch>
        </p:blipFill>
        <p:spPr>
          <a:xfrm>
            <a:off x="1002371" y="3429000"/>
            <a:ext cx="5461000" cy="3175000"/>
          </a:xfrm>
          <a:prstGeom prst="rect">
            <a:avLst/>
          </a:prstGeom>
        </p:spPr>
      </p:pic>
      <p:pic>
        <p:nvPicPr>
          <p:cNvPr id="11" name="Рисунок 10">
            <a:extLst>
              <a:ext uri="{FF2B5EF4-FFF2-40B4-BE49-F238E27FC236}">
                <a16:creationId xmlns:a16="http://schemas.microsoft.com/office/drawing/2014/main" id="{258C9468-2D31-C541-8A5D-75600E9B7255}"/>
              </a:ext>
            </a:extLst>
          </p:cNvPr>
          <p:cNvPicPr>
            <a:picLocks noChangeAspect="1"/>
          </p:cNvPicPr>
          <p:nvPr/>
        </p:nvPicPr>
        <p:blipFill>
          <a:blip r:embed="rId3"/>
          <a:stretch>
            <a:fillRect/>
          </a:stretch>
        </p:blipFill>
        <p:spPr>
          <a:xfrm>
            <a:off x="6757871" y="3410105"/>
            <a:ext cx="4790842" cy="3193895"/>
          </a:xfrm>
          <a:prstGeom prst="rect">
            <a:avLst/>
          </a:prstGeom>
        </p:spPr>
      </p:pic>
    </p:spTree>
    <p:extLst>
      <p:ext uri="{BB962C8B-B14F-4D97-AF65-F5344CB8AC3E}">
        <p14:creationId xmlns:p14="http://schemas.microsoft.com/office/powerpoint/2010/main" val="1969829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FFA321-9E53-A241-B55C-793AE0C4EAC4}"/>
              </a:ext>
            </a:extLst>
          </p:cNvPr>
          <p:cNvSpPr>
            <a:spLocks noGrp="1"/>
          </p:cNvSpPr>
          <p:nvPr>
            <p:ph type="title"/>
          </p:nvPr>
        </p:nvSpPr>
        <p:spPr/>
        <p:txBody>
          <a:bodyPr/>
          <a:lstStyle/>
          <a:p>
            <a:r>
              <a:rPr lang="en-GB" dirty="0"/>
              <a:t>Buckingham Palace</a:t>
            </a:r>
            <a:endParaRPr lang="ru-RU" dirty="0"/>
          </a:p>
        </p:txBody>
      </p:sp>
      <p:sp>
        <p:nvSpPr>
          <p:cNvPr id="3" name="Объект 2">
            <a:extLst>
              <a:ext uri="{FF2B5EF4-FFF2-40B4-BE49-F238E27FC236}">
                <a16:creationId xmlns:a16="http://schemas.microsoft.com/office/drawing/2014/main" id="{6270A41E-B9FD-8940-878C-F681EEBCA70E}"/>
              </a:ext>
            </a:extLst>
          </p:cNvPr>
          <p:cNvSpPr>
            <a:spLocks noGrp="1"/>
          </p:cNvSpPr>
          <p:nvPr>
            <p:ph idx="1"/>
          </p:nvPr>
        </p:nvSpPr>
        <p:spPr>
          <a:xfrm>
            <a:off x="1371600" y="5239834"/>
            <a:ext cx="9601200" cy="1864732"/>
          </a:xfrm>
        </p:spPr>
        <p:txBody>
          <a:bodyPr>
            <a:normAutofit/>
          </a:bodyPr>
          <a:lstStyle/>
          <a:p>
            <a:pPr marL="0" indent="0">
              <a:buNone/>
            </a:pPr>
            <a:r>
              <a:rPr lang="en-GB" sz="2200" dirty="0"/>
              <a:t>Buckingham Palace is the current London royal residence.  Today Queen Elizabeth II works and lives here.</a:t>
            </a:r>
            <a:r>
              <a:rPr lang="ru-RU" sz="2200" dirty="0"/>
              <a:t> </a:t>
            </a:r>
            <a:r>
              <a:rPr lang="en-GB" sz="2200" dirty="0"/>
              <a:t>There is a hospital, a police station, a post office, a bar, a swimming pool.</a:t>
            </a:r>
            <a:r>
              <a:rPr lang="ru-RU" sz="2200" dirty="0"/>
              <a:t> </a:t>
            </a:r>
            <a:r>
              <a:rPr lang="en-GB" sz="2200" dirty="0"/>
              <a:t>Many tourists want to get here to see how the guard of the guards is</a:t>
            </a:r>
            <a:r>
              <a:rPr lang="ru-RU" sz="2400" dirty="0"/>
              <a:t> </a:t>
            </a:r>
            <a:r>
              <a:rPr lang="en-GB" sz="2200" dirty="0"/>
              <a:t>changing at the palace.</a:t>
            </a:r>
            <a:endParaRPr lang="ru-RU" sz="2200" dirty="0"/>
          </a:p>
        </p:txBody>
      </p:sp>
      <p:pic>
        <p:nvPicPr>
          <p:cNvPr id="6" name="Рисунок 5">
            <a:extLst>
              <a:ext uri="{FF2B5EF4-FFF2-40B4-BE49-F238E27FC236}">
                <a16:creationId xmlns:a16="http://schemas.microsoft.com/office/drawing/2014/main" id="{81A6F330-EE60-4F42-9E17-ABFB9B258A41}"/>
              </a:ext>
            </a:extLst>
          </p:cNvPr>
          <p:cNvPicPr>
            <a:picLocks noChangeAspect="1"/>
          </p:cNvPicPr>
          <p:nvPr/>
        </p:nvPicPr>
        <p:blipFill>
          <a:blip r:embed="rId2"/>
          <a:stretch>
            <a:fillRect/>
          </a:stretch>
        </p:blipFill>
        <p:spPr>
          <a:xfrm>
            <a:off x="1219200" y="1511301"/>
            <a:ext cx="5461000" cy="3175000"/>
          </a:xfrm>
          <a:prstGeom prst="rect">
            <a:avLst/>
          </a:prstGeom>
        </p:spPr>
      </p:pic>
      <p:pic>
        <p:nvPicPr>
          <p:cNvPr id="9" name="Рисунок 8">
            <a:extLst>
              <a:ext uri="{FF2B5EF4-FFF2-40B4-BE49-F238E27FC236}">
                <a16:creationId xmlns:a16="http://schemas.microsoft.com/office/drawing/2014/main" id="{46C48C98-FA32-924B-A82C-327B75423129}"/>
              </a:ext>
            </a:extLst>
          </p:cNvPr>
          <p:cNvPicPr>
            <a:picLocks noChangeAspect="1"/>
          </p:cNvPicPr>
          <p:nvPr/>
        </p:nvPicPr>
        <p:blipFill>
          <a:blip r:embed="rId3"/>
          <a:stretch>
            <a:fillRect/>
          </a:stretch>
        </p:blipFill>
        <p:spPr>
          <a:xfrm>
            <a:off x="7138640" y="844550"/>
            <a:ext cx="4832866" cy="3841751"/>
          </a:xfrm>
          <a:prstGeom prst="rect">
            <a:avLst/>
          </a:prstGeom>
        </p:spPr>
      </p:pic>
    </p:spTree>
    <p:extLst>
      <p:ext uri="{BB962C8B-B14F-4D97-AF65-F5344CB8AC3E}">
        <p14:creationId xmlns:p14="http://schemas.microsoft.com/office/powerpoint/2010/main" val="3005770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809312-F9FF-3949-A2E8-052427CE4289}"/>
              </a:ext>
            </a:extLst>
          </p:cNvPr>
          <p:cNvSpPr>
            <a:spLocks noGrp="1"/>
          </p:cNvSpPr>
          <p:nvPr>
            <p:ph type="title"/>
          </p:nvPr>
        </p:nvSpPr>
        <p:spPr>
          <a:xfrm>
            <a:off x="3435195" y="567016"/>
            <a:ext cx="5474010" cy="847168"/>
          </a:xfrm>
        </p:spPr>
        <p:txBody>
          <a:bodyPr/>
          <a:lstStyle/>
          <a:p>
            <a:r>
              <a:rPr lang="en-GB" dirty="0"/>
              <a:t>Thanks for attention!</a:t>
            </a:r>
            <a:endParaRPr lang="ru-RU" dirty="0"/>
          </a:p>
        </p:txBody>
      </p:sp>
      <p:pic>
        <p:nvPicPr>
          <p:cNvPr id="6" name="Объект 5">
            <a:extLst>
              <a:ext uri="{FF2B5EF4-FFF2-40B4-BE49-F238E27FC236}">
                <a16:creationId xmlns:a16="http://schemas.microsoft.com/office/drawing/2014/main" id="{61F7A525-9BC0-E543-A0DE-146C3F8DBC62}"/>
              </a:ext>
            </a:extLst>
          </p:cNvPr>
          <p:cNvPicPr>
            <a:picLocks noGrp="1" noChangeAspect="1"/>
          </p:cNvPicPr>
          <p:nvPr>
            <p:ph idx="1"/>
          </p:nvPr>
        </p:nvPicPr>
        <p:blipFill>
          <a:blip r:embed="rId2"/>
          <a:stretch>
            <a:fillRect/>
          </a:stretch>
        </p:blipFill>
        <p:spPr>
          <a:xfrm>
            <a:off x="2788657" y="1426884"/>
            <a:ext cx="7296150" cy="4864100"/>
          </a:xfrm>
          <a:prstGeom prst="rect">
            <a:avLst/>
          </a:prstGeom>
        </p:spPr>
      </p:pic>
    </p:spTree>
    <p:extLst>
      <p:ext uri="{BB962C8B-B14F-4D97-AF65-F5344CB8AC3E}">
        <p14:creationId xmlns:p14="http://schemas.microsoft.com/office/powerpoint/2010/main" val="2671379927"/>
      </p:ext>
    </p:extLst>
  </p:cSld>
  <p:clrMapOvr>
    <a:masterClrMapping/>
  </p:clrMapOvr>
</p:sld>
</file>

<file path=ppt/theme/theme1.xml><?xml version="1.0" encoding="utf-8"?>
<a:theme xmlns:a="http://schemas.openxmlformats.org/drawingml/2006/main" name="Уголки">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Широкоэкранный</PresentationFormat>
  <Slides>9</Slides>
  <Notes>0</Notes>
  <HiddenSlides>0</HiddenSlide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Уголки</vt:lpstr>
      <vt:lpstr>Great Britain</vt:lpstr>
      <vt:lpstr>The United Kingdom of Great Britain and Northern Ireland</vt:lpstr>
      <vt:lpstr>Презентация PowerPoint</vt:lpstr>
      <vt:lpstr>Sights</vt:lpstr>
      <vt:lpstr>The London eye</vt:lpstr>
      <vt:lpstr>Stonehenge</vt:lpstr>
      <vt:lpstr>Big Ben</vt:lpstr>
      <vt:lpstr>Buckingham Palace</vt:lpstr>
      <vt:lpstr>Thanks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Britain</dc:title>
  <dc:creator>Нелли Иванова</dc:creator>
  <cp:lastModifiedBy>Нелли Иванова</cp:lastModifiedBy>
  <cp:revision>3</cp:revision>
  <dcterms:created xsi:type="dcterms:W3CDTF">2021-06-08T12:38:40Z</dcterms:created>
  <dcterms:modified xsi:type="dcterms:W3CDTF">2021-06-08T14:05:15Z</dcterms:modified>
</cp:coreProperties>
</file>